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embeddedFontLst>
    <p:embeddedFont>
      <p:font typeface="Book Antiqua" panose="02040602050305030304" pitchFamily="18" charset="0"/>
      <p:regular r:id="rId16"/>
      <p:bold r:id="rId17"/>
      <p:italic r:id="rId18"/>
      <p:boldItalic r:id="rId19"/>
    </p:embeddedFont>
    <p:embeddedFont>
      <p:font typeface="Century Gothic" panose="020B0502020202020204" pitchFamily="34" charset="0"/>
      <p:regular r:id="rId20"/>
      <p:bold r:id="rId21"/>
      <p:italic r:id="rId22"/>
      <p:boldItalic r:id="rId2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438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3.fntdata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font" Target="fonts/font6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2.fntdata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font" Target="fonts/font1.fntdata"/><Relationship Id="rId20" Type="http://schemas.openxmlformats.org/officeDocument/2006/relationships/font" Target="fonts/font5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23" Type="http://schemas.openxmlformats.org/officeDocument/2006/relationships/font" Target="fonts/font8.fntdata"/><Relationship Id="rId10" Type="http://schemas.openxmlformats.org/officeDocument/2006/relationships/slide" Target="slides/slide9.xml"/><Relationship Id="rId19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7.fntdata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" name="Google Shape;114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1" name="Google Shape;181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9" name="Google Shape;189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7" name="Google Shape;197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4" name="Google Shape;204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2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" name="Google Shape;13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5" name="Google Shape;145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2" name="Google Shape;152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9" name="Google Shape;159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" name="Google Shape;166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3" name="Google Shape;173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7" name="Google Shape;17;p2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blipFill rotWithShape="1">
            <a:blip r:embed="rId2">
              <a:alphaModFix/>
            </a:blip>
            <a:tile tx="0" ty="0" sx="100000" sy="100000" flip="none" algn="tl"/>
          </a:blip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2745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1" name="Google Shape;21;p2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2745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2" name="Google Shape;22;p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69803"/>
            </a:schemeClr>
          </a:solidFill>
          <a:ln w="9525" cap="flat" cmpd="sng">
            <a:solidFill>
              <a:srgbClr val="6B7C7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3" name="Google Shape;23;p2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4" name="Google Shape;24;p2"/>
          <p:cNvSpPr txBox="1">
            <a:spLocks noGrp="1"/>
          </p:cNvSpPr>
          <p:nvPr>
            <p:ph type="sldNum" idx="12"/>
          </p:nvPr>
        </p:nvSpPr>
        <p:spPr>
          <a:xfrm>
            <a:off x="7786826" y="4625268"/>
            <a:ext cx="762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 sz="2800" b="0" i="0" u="none" strike="noStrike" cap="none">
                <a:solidFill>
                  <a:srgbClr val="47534C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lvl="1" indent="0" algn="ctr">
              <a:spcBef>
                <a:spcPts val="0"/>
              </a:spcBef>
              <a:buNone/>
              <a:defRPr sz="2800" b="0" i="0" u="none" strike="noStrike" cap="none">
                <a:solidFill>
                  <a:srgbClr val="47534C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lvl="2" indent="0" algn="ctr">
              <a:spcBef>
                <a:spcPts val="0"/>
              </a:spcBef>
              <a:buNone/>
              <a:defRPr sz="2800" b="0" i="0" u="none" strike="noStrike" cap="none">
                <a:solidFill>
                  <a:srgbClr val="47534C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lvl="3" indent="0" algn="ctr">
              <a:spcBef>
                <a:spcPts val="0"/>
              </a:spcBef>
              <a:buNone/>
              <a:defRPr sz="2800" b="0" i="0" u="none" strike="noStrike" cap="none">
                <a:solidFill>
                  <a:srgbClr val="47534C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lvl="4" indent="0" algn="ctr">
              <a:spcBef>
                <a:spcPts val="0"/>
              </a:spcBef>
              <a:buNone/>
              <a:defRPr sz="2800" b="0" i="0" u="none" strike="noStrike" cap="none">
                <a:solidFill>
                  <a:srgbClr val="47534C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lvl="5" indent="0" algn="ctr">
              <a:spcBef>
                <a:spcPts val="0"/>
              </a:spcBef>
              <a:buNone/>
              <a:defRPr sz="2800" b="0" i="0" u="none" strike="noStrike" cap="none">
                <a:solidFill>
                  <a:srgbClr val="47534C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lvl="6" indent="0" algn="ctr">
              <a:spcBef>
                <a:spcPts val="0"/>
              </a:spcBef>
              <a:buNone/>
              <a:defRPr sz="2800" b="0" i="0" u="none" strike="noStrike" cap="none">
                <a:solidFill>
                  <a:srgbClr val="47534C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lvl="7" indent="0" algn="ctr">
              <a:spcBef>
                <a:spcPts val="0"/>
              </a:spcBef>
              <a:buNone/>
              <a:defRPr sz="2800" b="0" i="0" u="none" strike="noStrike" cap="none">
                <a:solidFill>
                  <a:srgbClr val="47534C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lvl="8" indent="0" algn="ctr">
              <a:spcBef>
                <a:spcPts val="0"/>
              </a:spcBef>
              <a:buNone/>
              <a:defRPr sz="2800" b="0" i="0" u="none" strike="noStrike" cap="none">
                <a:solidFill>
                  <a:srgbClr val="47534C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5" name="Google Shape;25;p2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6" name="Google Shape;26;p2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9525" cap="flat" cmpd="dbl">
            <a:solidFill>
              <a:srgbClr val="6B7C7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7" name="Google Shape;27;p2"/>
          <p:cNvSpPr txBox="1"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360"/>
              </a:spcBef>
              <a:spcAft>
                <a:spcPts val="0"/>
              </a:spcAft>
              <a:buSzPts val="1800"/>
              <a:buNone/>
              <a:defRPr sz="1800" cap="none">
                <a:solidFill>
                  <a:srgbClr val="FFFFFF"/>
                </a:solidFill>
              </a:defRPr>
            </a:lvl1pPr>
            <a:lvl2pPr lvl="1" algn="ctr">
              <a:spcBef>
                <a:spcPts val="400"/>
              </a:spcBef>
              <a:spcAft>
                <a:spcPts val="0"/>
              </a:spcAft>
              <a:buSzPts val="20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360"/>
              </a:spcBef>
              <a:spcAft>
                <a:spcPts val="0"/>
              </a:spcAft>
              <a:buSzPts val="18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320"/>
              </a:spcBef>
              <a:spcAft>
                <a:spcPts val="0"/>
              </a:spcAft>
              <a:buSzPts val="16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320"/>
              </a:spcBef>
              <a:spcAft>
                <a:spcPts val="0"/>
              </a:spcAft>
              <a:buSzPts val="16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28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28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28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28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8" name="Google Shape;28;p2"/>
          <p:cNvSpPr txBox="1"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47534C"/>
              </a:buClr>
              <a:buSzPts val="4000"/>
              <a:buFont typeface="Book Antiqua"/>
              <a:buNone/>
              <a:defRPr sz="4000">
                <a:solidFill>
                  <a:srgbClr val="47534C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1"/>
          <p:cNvSpPr txBox="1"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6B7C7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0" name="Google Shape;100;p11"/>
          <p:cNvSpPr txBox="1">
            <a:spLocks noGrp="1"/>
          </p:cNvSpPr>
          <p:nvPr>
            <p:ph type="body" idx="1"/>
          </p:nvPr>
        </p:nvSpPr>
        <p:spPr>
          <a:xfrm rot="5400000">
            <a:off x="2385218" y="-175419"/>
            <a:ext cx="43735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1" name="Google Shape;101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2" name="Google Shape;102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3" name="Google Shape;103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Vertical Title and Text" type="vertTitleAndTx">
  <p:cSld name="VERTICAL_TITLE_AND_VERTICAL_TEXT"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2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4705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06" name="Google Shape;106;p12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07" name="Google Shape;107;p12"/>
          <p:cNvSpPr txBox="1">
            <a:spLocks noGrp="1"/>
          </p:cNvSpPr>
          <p:nvPr>
            <p:ph type="title"/>
          </p:nvPr>
        </p:nvSpPr>
        <p:spPr>
          <a:xfrm rot="5400000">
            <a:off x="4896852" y="2547152"/>
            <a:ext cx="5788981" cy="14855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6B7C7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8" name="Google Shape;108;p12"/>
          <p:cNvSpPr txBox="1">
            <a:spLocks noGrp="1"/>
          </p:cNvSpPr>
          <p:nvPr>
            <p:ph type="body" idx="1"/>
          </p:nvPr>
        </p:nvSpPr>
        <p:spPr>
          <a:xfrm rot="5400000">
            <a:off x="647699" y="190500"/>
            <a:ext cx="5791201" cy="617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9" name="Google Shape;109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0" name="Google Shape;110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1" name="Google Shape;111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3"/>
          <p:cNvSpPr txBox="1"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6B7C7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3"/>
          <p:cNvSpPr txBox="1"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ection Header" type="secHead">
  <p:cSld name="SECTION_HEADER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7" name="Google Shape;37;p4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blipFill rotWithShape="1">
            <a:blip r:embed="rId2">
              <a:alphaModFix/>
            </a:blip>
            <a:tile tx="0" ty="0" sx="100000" sy="100000" flip="none" algn="tl"/>
          </a:blip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8" name="Google Shape;38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4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2745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40" name="Google Shape;40;p4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41" name="Google Shape;41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3" name="Google Shape;43;p4"/>
          <p:cNvSpPr txBox="1"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47534C"/>
              </a:buClr>
              <a:buSzPts val="4000"/>
              <a:buFont typeface="Book Antiqua"/>
              <a:buNone/>
              <a:defRPr sz="4000" cap="none">
                <a:solidFill>
                  <a:srgbClr val="47534C"/>
                </a:solidFill>
                <a:latin typeface="Book Antiqua"/>
                <a:ea typeface="Book Antiqua"/>
                <a:cs typeface="Book Antiqua"/>
                <a:sym typeface="Book Antiqu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45" name="Google Shape;45;p4"/>
          <p:cNvSpPr txBox="1"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ctr">
              <a:spcBef>
                <a:spcPts val="400"/>
              </a:spcBef>
              <a:spcAft>
                <a:spcPts val="0"/>
              </a:spcAft>
              <a:buSzPts val="2000"/>
              <a:buNone/>
              <a:defRPr sz="2000" cap="none">
                <a:solidFill>
                  <a:srgbClr val="FFFFFF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46" name="Google Shape;46;p4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9525" cap="flat" cmpd="dbl">
            <a:solidFill>
              <a:srgbClr val="6B7C7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5"/>
          <p:cNvSpPr txBox="1"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6B7C7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5"/>
          <p:cNvSpPr txBox="1">
            <a:spLocks noGrp="1"/>
          </p:cNvSpPr>
          <p:nvPr>
            <p:ph type="body" idx="1"/>
          </p:nvPr>
        </p:nvSpPr>
        <p:spPr>
          <a:xfrm>
            <a:off x="426128" y="1719071"/>
            <a:ext cx="4038600" cy="44074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50" name="Google Shape;50;p5"/>
          <p:cNvSpPr txBox="1">
            <a:spLocks noGrp="1"/>
          </p:cNvSpPr>
          <p:nvPr>
            <p:ph type="body" idx="2"/>
          </p:nvPr>
        </p:nvSpPr>
        <p:spPr>
          <a:xfrm>
            <a:off x="4648200" y="1719071"/>
            <a:ext cx="4038600" cy="44074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51" name="Google Shape;51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6"/>
          <p:cNvSpPr txBox="1"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6B7C72"/>
              </a:buClr>
              <a:buSzPts val="3500"/>
              <a:buFont typeface="Book Antiqua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6"/>
          <p:cNvSpPr txBox="1"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ctr">
              <a:spcBef>
                <a:spcPts val="440"/>
              </a:spcBef>
              <a:spcAft>
                <a:spcPts val="0"/>
              </a:spcAft>
              <a:buSzPts val="2200"/>
              <a:buNone/>
              <a:defRPr sz="22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7" name="Google Shape;57;p6"/>
          <p:cNvSpPr txBox="1">
            <a:spLocks noGrp="1"/>
          </p:cNvSpPr>
          <p:nvPr>
            <p:ph type="body" idx="2"/>
          </p:nvPr>
        </p:nvSpPr>
        <p:spPr>
          <a:xfrm>
            <a:off x="426128" y="2438400"/>
            <a:ext cx="4040188" cy="3687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58" name="Google Shape;58;p6"/>
          <p:cNvSpPr txBox="1">
            <a:spLocks noGrp="1"/>
          </p:cNvSpPr>
          <p:nvPr>
            <p:ph type="body" idx="3"/>
          </p:nvPr>
        </p:nvSpPr>
        <p:spPr>
          <a:xfrm>
            <a:off x="4645025" y="1722438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ctr">
              <a:spcBef>
                <a:spcPts val="440"/>
              </a:spcBef>
              <a:spcAft>
                <a:spcPts val="0"/>
              </a:spcAft>
              <a:buSzPts val="2200"/>
              <a:buNone/>
              <a:defRPr sz="22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9" name="Google Shape;59;p6"/>
          <p:cNvSpPr txBox="1">
            <a:spLocks noGrp="1"/>
          </p:cNvSpPr>
          <p:nvPr>
            <p:ph type="body" idx="4"/>
          </p:nvPr>
        </p:nvSpPr>
        <p:spPr>
          <a:xfrm>
            <a:off x="4645025" y="2438400"/>
            <a:ext cx="4041775" cy="3687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60" name="Google Shape;60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7"/>
          <p:cNvSpPr txBox="1"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6B7C7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Blank" type="blank">
  <p:cSld name="BLANK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70" name="Google Shape;70;p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blipFill rotWithShape="1">
            <a:blip r:embed="rId2">
              <a:alphaModFix/>
            </a:blip>
            <a:tile tx="0" ty="0" sx="100000" sy="100000" flip="none" algn="tl"/>
          </a:blip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71" name="Google Shape;71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ontent with Caption" type="objTx">
  <p:cSld name="OBJECT_WITH_CAPTION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76" name="Google Shape;76;p9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blipFill rotWithShape="1">
            <a:blip r:embed="rId2">
              <a:alphaModFix/>
            </a:blip>
            <a:tile tx="0" ty="0" sx="100000" sy="100000" flip="none" algn="tl"/>
          </a:blip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77" name="Google Shape;77;p9"/>
          <p:cNvSpPr txBox="1">
            <a:spLocks noGrp="1"/>
          </p:cNvSpPr>
          <p:nvPr>
            <p:ph type="body" idx="1"/>
          </p:nvPr>
        </p:nvSpPr>
        <p:spPr>
          <a:xfrm>
            <a:off x="3886200" y="685800"/>
            <a:ext cx="4572000" cy="52578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SzPts val="2800"/>
              <a:buChar char="•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78" name="Google Shape;78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81" name="Google Shape;81;p9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2745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82" name="Google Shape;82;p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9525" cap="flat" cmpd="dbl">
            <a:solidFill>
              <a:srgbClr val="6B7C7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83" name="Google Shape;83;p9"/>
          <p:cNvSpPr txBox="1">
            <a:spLocks noGrp="1"/>
          </p:cNvSpPr>
          <p:nvPr>
            <p:ph type="body" idx="2"/>
          </p:nvPr>
        </p:nvSpPr>
        <p:spPr>
          <a:xfrm>
            <a:off x="769000" y="2971800"/>
            <a:ext cx="2298634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47534C"/>
                </a:solidFill>
              </a:defRPr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84" name="Google Shape;84;p9"/>
          <p:cNvSpPr txBox="1"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6B7C72"/>
              </a:buClr>
              <a:buSzPts val="2000"/>
              <a:buFont typeface="Book Antiqua"/>
              <a:buNone/>
              <a:defRPr sz="2000" b="0">
                <a:solidFill>
                  <a:srgbClr val="6B7C7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Picture with Caption" type="picTx">
  <p:cSld name="PICTURE_WITH_CAPTION_TEXT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87" name="Google Shape;87;p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blipFill rotWithShape="1">
            <a:blip r:embed="rId2">
              <a:alphaModFix/>
            </a:blip>
            <a:tile tx="0" ty="0" sx="100000" sy="100000" flip="none" algn="tl"/>
          </a:blip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88" name="Google Shape;88;p10"/>
          <p:cNvSpPr>
            <a:spLocks noGrp="1"/>
          </p:cNvSpPr>
          <p:nvPr>
            <p:ph type="pic" idx="2"/>
          </p:nvPr>
        </p:nvSpPr>
        <p:spPr>
          <a:xfrm>
            <a:off x="685800" y="621437"/>
            <a:ext cx="7772400" cy="4331564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accent3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89" name="Google Shape;89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91" name="Google Shape;91;p10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2745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92" name="Google Shape;92;p10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93" name="Google Shape;93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10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95" name="Google Shape;95;p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96" name="Google Shape;96;p10"/>
          <p:cNvSpPr txBox="1">
            <a:spLocks noGrp="1"/>
          </p:cNvSpPr>
          <p:nvPr>
            <p:ph type="body" idx="1"/>
          </p:nvPr>
        </p:nvSpPr>
        <p:spPr>
          <a:xfrm>
            <a:off x="956289" y="5656556"/>
            <a:ext cx="7244736" cy="4017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ctr">
              <a:spcBef>
                <a:spcPts val="300"/>
              </a:spcBef>
              <a:spcAft>
                <a:spcPts val="0"/>
              </a:spcAft>
              <a:buSzPts val="1500"/>
              <a:buNone/>
              <a:defRPr sz="1500" cap="none">
                <a:solidFill>
                  <a:srgbClr val="FFFFFF"/>
                </a:solidFill>
              </a:defRPr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97" name="Google Shape;97;p10"/>
          <p:cNvSpPr txBox="1"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6B7C72"/>
              </a:buClr>
              <a:buSzPts val="2000"/>
              <a:buFont typeface="Book Antiqua"/>
              <a:buNone/>
              <a:defRPr sz="2000" b="0">
                <a:solidFill>
                  <a:srgbClr val="6B7C7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>
            <a:alphaModFix/>
          </a:blip>
          <a:tile tx="0" ty="0" sx="100000" sy="100000" flip="none" algn="tl"/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7" name="Google Shape;7;p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blipFill rotWithShape="1">
            <a:blip r:embed="rId13">
              <a:alphaModFix/>
            </a:blip>
            <a:tile tx="0" ty="0" sx="100000" sy="100000" flip="none" algn="tl"/>
          </a:blip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8" name="Google Shape;8;p1"/>
          <p:cNvSpPr txBox="1"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accent5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marR="0" lvl="5" indent="-317500" algn="l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marR="0" lvl="6" indent="-317500" algn="l" rtl="0">
              <a:spcBef>
                <a:spcPts val="28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marR="0" lvl="7" indent="-317500" algn="l" rtl="0">
              <a:spcBef>
                <a:spcPts val="28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marR="0" lvl="8" indent="-317500" algn="l" rtl="0">
              <a:spcBef>
                <a:spcPts val="28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2" name="Google Shape;12;p1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2745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3" name="Google Shape;13;p1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4" name="Google Shape;14;p1"/>
          <p:cNvSpPr txBox="1"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rgbClr val="6B7C72"/>
              </a:buClr>
              <a:buSzPts val="3500"/>
              <a:buFont typeface="Book Antiqua"/>
              <a:buNone/>
              <a:defRPr sz="3500" b="0" i="0" u="none" strike="noStrike" cap="none">
                <a:solidFill>
                  <a:srgbClr val="6B7C72"/>
                </a:solidFill>
                <a:latin typeface="Book Antiqua"/>
                <a:ea typeface="Book Antiqua"/>
                <a:cs typeface="Book Antiqua"/>
                <a:sym typeface="Book Antiqu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6" name="Google Shape;116;p13" descr="C:\Users\jstout\AppData\Local\Microsoft\Windows\Temporary Internet Files\Content.IE5\2TQMHE16\MP900422452[1]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838200" y="-1066800"/>
            <a:ext cx="12192000" cy="8191500"/>
          </a:xfrm>
          <a:prstGeom prst="rect">
            <a:avLst/>
          </a:prstGeom>
          <a:noFill/>
          <a:ln>
            <a:noFill/>
          </a:ln>
        </p:spPr>
      </p:pic>
      <p:sp>
        <p:nvSpPr>
          <p:cNvPr id="117" name="Google Shape;117;p13"/>
          <p:cNvSpPr txBox="1">
            <a:spLocks noGrp="1"/>
          </p:cNvSpPr>
          <p:nvPr>
            <p:ph type="subTitle" idx="1"/>
          </p:nvPr>
        </p:nvSpPr>
        <p:spPr>
          <a:xfrm>
            <a:off x="2819400" y="4800600"/>
            <a:ext cx="65532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/>
              <a:t>LITERATURE &amp; CREATIVE WRITING</a:t>
            </a:r>
            <a:endParaRPr/>
          </a:p>
        </p:txBody>
      </p:sp>
      <p:sp>
        <p:nvSpPr>
          <p:cNvPr id="118" name="Google Shape;118;p13"/>
          <p:cNvSpPr txBox="1">
            <a:spLocks noGrp="1"/>
          </p:cNvSpPr>
          <p:nvPr>
            <p:ph type="ctrTitle"/>
          </p:nvPr>
        </p:nvSpPr>
        <p:spPr>
          <a:xfrm>
            <a:off x="2362200" y="3657600"/>
            <a:ext cx="6629400" cy="121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Book Antiqua"/>
              <a:buNone/>
            </a:pPr>
            <a:r>
              <a:rPr lang="en-US">
                <a:solidFill>
                  <a:schemeClr val="lt1"/>
                </a:solidFill>
              </a:rPr>
              <a:t>BIBLICAL LITERATURE</a:t>
            </a:r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3" name="Google Shape;183;p22" descr="C:\Users\jstout\AppData\Local\Microsoft\Windows\Temporary Internet Files\Content.IE5\85HPE5NB\MP900409270[1]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457200" y="0"/>
            <a:ext cx="9601200" cy="9942513"/>
          </a:xfrm>
          <a:prstGeom prst="rect">
            <a:avLst/>
          </a:prstGeom>
          <a:noFill/>
          <a:ln>
            <a:noFill/>
          </a:ln>
        </p:spPr>
      </p:pic>
      <p:sp>
        <p:nvSpPr>
          <p:cNvPr id="184" name="Google Shape;184;p22"/>
          <p:cNvSpPr/>
          <p:nvPr/>
        </p:nvSpPr>
        <p:spPr>
          <a:xfrm>
            <a:off x="-457200" y="685800"/>
            <a:ext cx="9601200" cy="3276600"/>
          </a:xfrm>
          <a:prstGeom prst="rect">
            <a:avLst/>
          </a:prstGeom>
          <a:solidFill>
            <a:schemeClr val="accent1"/>
          </a:solidFill>
          <a:ln w="25400" cap="flat" cmpd="sng">
            <a:solidFill>
              <a:srgbClr val="6B766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85" name="Google Shape;185;p22"/>
          <p:cNvSpPr txBox="1">
            <a:spLocks noGrp="1"/>
          </p:cNvSpPr>
          <p:nvPr>
            <p:ph type="body" idx="1"/>
          </p:nvPr>
        </p:nvSpPr>
        <p:spPr>
          <a:xfrm>
            <a:off x="-457200" y="609600"/>
            <a:ext cx="9296400" cy="3687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14300" lvl="0" indent="0" algn="l" rtl="0">
              <a:spcBef>
                <a:spcPts val="0"/>
              </a:spcBef>
              <a:spcAft>
                <a:spcPts val="0"/>
              </a:spcAft>
              <a:buSzPts val="2800"/>
              <a:buNone/>
            </a:pPr>
            <a:endParaRPr sz="2800"/>
          </a:p>
          <a:p>
            <a:pPr marL="342900" lvl="0" indent="-228600" algn="ctr" rtl="0">
              <a:spcBef>
                <a:spcPts val="480"/>
              </a:spcBef>
              <a:spcAft>
                <a:spcPts val="0"/>
              </a:spcAft>
              <a:buSzPts val="2400"/>
              <a:buChar char="•"/>
            </a:pPr>
            <a:r>
              <a:rPr lang="en-US"/>
              <a:t>God could have outlined His requirements &amp; His nature in many ways, why does He choose stories? </a:t>
            </a:r>
            <a:endParaRPr/>
          </a:p>
          <a:p>
            <a:pPr marL="342900" lvl="0" indent="-228600" algn="ctr" rtl="0">
              <a:spcBef>
                <a:spcPts val="480"/>
              </a:spcBef>
              <a:spcAft>
                <a:spcPts val="0"/>
              </a:spcAft>
              <a:buSzPts val="2400"/>
              <a:buChar char="•"/>
            </a:pPr>
            <a:r>
              <a:rPr lang="en-US"/>
              <a:t>The very fact that God chose stories leads us to believe that he wants us to share </a:t>
            </a:r>
            <a:r>
              <a:rPr lang="en-US" i="1" u="sng"/>
              <a:t>an experience</a:t>
            </a:r>
            <a:r>
              <a:rPr lang="en-US" u="sng"/>
              <a:t> </a:t>
            </a:r>
            <a:r>
              <a:rPr lang="en-US"/>
              <a:t>with the characters of the Bible.</a:t>
            </a:r>
            <a:endParaRPr/>
          </a:p>
          <a:p>
            <a:pPr marL="342900" lvl="0" indent="-228600" algn="ctr" rtl="0">
              <a:spcBef>
                <a:spcPts val="480"/>
              </a:spcBef>
              <a:spcAft>
                <a:spcPts val="0"/>
              </a:spcAft>
              <a:buSzPts val="2400"/>
              <a:buChar char="•"/>
            </a:pPr>
            <a:r>
              <a:rPr lang="en-US"/>
              <a:t>Literature, by its very nature, </a:t>
            </a:r>
            <a:r>
              <a:rPr lang="en-US" i="1"/>
              <a:t>shows </a:t>
            </a:r>
            <a:r>
              <a:rPr lang="en-US"/>
              <a:t>us human experience instead of </a:t>
            </a:r>
            <a:r>
              <a:rPr lang="en-US" i="1"/>
              <a:t>telling about it. </a:t>
            </a:r>
            <a:endParaRPr/>
          </a:p>
          <a:p>
            <a:pPr marL="114300" lvl="0" indent="0" algn="ctr" rtl="0">
              <a:spcBef>
                <a:spcPts val="480"/>
              </a:spcBef>
              <a:spcAft>
                <a:spcPts val="0"/>
              </a:spcAft>
              <a:buSzPts val="2400"/>
              <a:buNone/>
            </a:pPr>
            <a:endParaRPr b="1">
              <a:solidFill>
                <a:schemeClr val="dk1"/>
              </a:solidFill>
            </a:endParaRPr>
          </a:p>
        </p:txBody>
      </p:sp>
      <p:sp>
        <p:nvSpPr>
          <p:cNvPr id="186" name="Google Shape;186;p22"/>
          <p:cNvSpPr txBox="1">
            <a:spLocks noGrp="1"/>
          </p:cNvSpPr>
          <p:nvPr>
            <p:ph type="title"/>
          </p:nvPr>
        </p:nvSpPr>
        <p:spPr>
          <a:xfrm>
            <a:off x="-457200" y="408372"/>
            <a:ext cx="9601200" cy="10394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150"/>
              <a:buFont typeface="Book Antiqua"/>
              <a:buNone/>
            </a:pPr>
            <a:r>
              <a:rPr lang="en-US" sz="3150">
                <a:solidFill>
                  <a:schemeClr val="dk1"/>
                </a:solidFill>
              </a:rPr>
              <a:t>WHY DOES THE BIBLE USE A LITERARY FORM?</a:t>
            </a:r>
            <a:endParaRPr sz="315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1" name="Google Shape;191;p23" descr="C:\Users\jstout\AppData\Local\Microsoft\Windows\Temporary Internet Files\Content.IE5\85HPE5NB\MP900409270[1]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457200" y="0"/>
            <a:ext cx="9601200" cy="9942513"/>
          </a:xfrm>
          <a:prstGeom prst="rect">
            <a:avLst/>
          </a:prstGeom>
          <a:noFill/>
          <a:ln>
            <a:noFill/>
          </a:ln>
        </p:spPr>
      </p:pic>
      <p:sp>
        <p:nvSpPr>
          <p:cNvPr id="192" name="Google Shape;192;p23"/>
          <p:cNvSpPr/>
          <p:nvPr/>
        </p:nvSpPr>
        <p:spPr>
          <a:xfrm>
            <a:off x="-304800" y="685800"/>
            <a:ext cx="9220200" cy="3657600"/>
          </a:xfrm>
          <a:prstGeom prst="rect">
            <a:avLst/>
          </a:prstGeom>
          <a:solidFill>
            <a:schemeClr val="accent1"/>
          </a:solidFill>
          <a:ln w="25400" cap="flat" cmpd="sng">
            <a:solidFill>
              <a:srgbClr val="6B766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93" name="Google Shape;193;p23"/>
          <p:cNvSpPr txBox="1">
            <a:spLocks noGrp="1"/>
          </p:cNvSpPr>
          <p:nvPr>
            <p:ph type="body" idx="1"/>
          </p:nvPr>
        </p:nvSpPr>
        <p:spPr>
          <a:xfrm>
            <a:off x="-304800" y="1143000"/>
            <a:ext cx="9220200" cy="3687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228600" algn="l" rtl="0"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US"/>
              <a:t>Narratives are designed to take us out of our time and place and put us somewhere else.</a:t>
            </a:r>
            <a:endParaRPr/>
          </a:p>
          <a:p>
            <a:pPr marL="342900" lvl="0" indent="-228600" algn="l" rtl="0">
              <a:spcBef>
                <a:spcPts val="480"/>
              </a:spcBef>
              <a:spcAft>
                <a:spcPts val="0"/>
              </a:spcAft>
              <a:buSzPts val="2400"/>
              <a:buChar char="•"/>
            </a:pPr>
            <a:r>
              <a:rPr lang="en-US"/>
              <a:t>‘The more vivid the storytelling…the more compelling their sway over our attention…” (Ryken 34). </a:t>
            </a:r>
            <a:endParaRPr/>
          </a:p>
          <a:p>
            <a:pPr marL="342900" lvl="0" indent="-228600" algn="l" rtl="0">
              <a:spcBef>
                <a:spcPts val="480"/>
              </a:spcBef>
              <a:spcAft>
                <a:spcPts val="0"/>
              </a:spcAft>
              <a:buSzPts val="2400"/>
              <a:buChar char="•"/>
            </a:pPr>
            <a:r>
              <a:rPr lang="en-US"/>
              <a:t>When we read a piece of expository writing (like an essay designed to inform), our interaction is merely intellectual. When we read a story, our interaction is both intellectual and emotional.</a:t>
            </a:r>
            <a:endParaRPr/>
          </a:p>
          <a:p>
            <a:pPr marL="114300" lvl="0" indent="0" algn="l" rtl="0">
              <a:spcBef>
                <a:spcPts val="480"/>
              </a:spcBef>
              <a:spcAft>
                <a:spcPts val="0"/>
              </a:spcAft>
              <a:buSzPts val="2400"/>
              <a:buNone/>
            </a:pPr>
            <a:endParaRPr b="1">
              <a:solidFill>
                <a:schemeClr val="dk1"/>
              </a:solidFill>
            </a:endParaRPr>
          </a:p>
        </p:txBody>
      </p:sp>
      <p:sp>
        <p:nvSpPr>
          <p:cNvPr id="194" name="Google Shape;194;p23"/>
          <p:cNvSpPr txBox="1"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ook Antiqua"/>
              <a:buNone/>
            </a:pPr>
            <a:r>
              <a:rPr lang="en-US">
                <a:solidFill>
                  <a:schemeClr val="dk1"/>
                </a:solidFill>
              </a:rPr>
              <a:t>IS THE BIBLE LITERATURE?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9" name="Google Shape;199;p24" descr="C:\Users\jstout\AppData\Local\Microsoft\Windows\Temporary Internet Files\Content.IE5\85HPE5NB\MP900409270[1]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457200" y="0"/>
            <a:ext cx="9601200" cy="9942513"/>
          </a:xfrm>
          <a:prstGeom prst="rect">
            <a:avLst/>
          </a:prstGeom>
          <a:noFill/>
          <a:ln>
            <a:noFill/>
          </a:ln>
        </p:spPr>
      </p:pic>
      <p:sp>
        <p:nvSpPr>
          <p:cNvPr id="200" name="Google Shape;200;p24"/>
          <p:cNvSpPr/>
          <p:nvPr/>
        </p:nvSpPr>
        <p:spPr>
          <a:xfrm>
            <a:off x="-457200" y="685800"/>
            <a:ext cx="9601200" cy="3276600"/>
          </a:xfrm>
          <a:prstGeom prst="rect">
            <a:avLst/>
          </a:prstGeom>
          <a:solidFill>
            <a:schemeClr val="accent1"/>
          </a:solidFill>
          <a:ln w="25400" cap="flat" cmpd="sng">
            <a:solidFill>
              <a:srgbClr val="6B766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01" name="Google Shape;201;p24"/>
          <p:cNvSpPr txBox="1">
            <a:spLocks noGrp="1"/>
          </p:cNvSpPr>
          <p:nvPr>
            <p:ph type="body" idx="1"/>
          </p:nvPr>
        </p:nvSpPr>
        <p:spPr>
          <a:xfrm>
            <a:off x="-381000" y="457200"/>
            <a:ext cx="9448800" cy="3992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14300" lvl="0" indent="0" algn="l" rtl="0">
              <a:spcBef>
                <a:spcPts val="0"/>
              </a:spcBef>
              <a:spcAft>
                <a:spcPts val="0"/>
              </a:spcAft>
              <a:buSzPts val="2800"/>
              <a:buNone/>
            </a:pPr>
            <a:endParaRPr sz="2800"/>
          </a:p>
          <a:p>
            <a:pPr marL="342900" lvl="0" indent="-228600" algn="l" rtl="0">
              <a:spcBef>
                <a:spcPts val="480"/>
              </a:spcBef>
              <a:spcAft>
                <a:spcPts val="0"/>
              </a:spcAft>
              <a:buSzPts val="2400"/>
              <a:buChar char="•"/>
            </a:pPr>
            <a:r>
              <a:rPr lang="en-US"/>
              <a:t>Henry R. Luce, founder of </a:t>
            </a:r>
            <a:r>
              <a:rPr lang="en-US" i="1"/>
              <a:t>TIME </a:t>
            </a:r>
            <a:r>
              <a:rPr lang="en-US"/>
              <a:t>magazine said, “</a:t>
            </a:r>
            <a:r>
              <a:rPr lang="en-US" i="1"/>
              <a:t>TIME</a:t>
            </a:r>
            <a:r>
              <a:rPr lang="en-US"/>
              <a:t> didn’t start this emphasis on stories about people. The Bible did.”</a:t>
            </a:r>
            <a:endParaRPr/>
          </a:p>
          <a:p>
            <a:pPr marL="342900" lvl="0" indent="-76200" algn="l" rtl="0">
              <a:spcBef>
                <a:spcPts val="480"/>
              </a:spcBef>
              <a:spcAft>
                <a:spcPts val="0"/>
              </a:spcAft>
              <a:buSzPts val="2400"/>
              <a:buNone/>
            </a:pPr>
            <a:endParaRPr/>
          </a:p>
          <a:p>
            <a:pPr marL="342900" lvl="0" indent="-228600" algn="l" rtl="0">
              <a:spcBef>
                <a:spcPts val="480"/>
              </a:spcBef>
              <a:spcAft>
                <a:spcPts val="0"/>
              </a:spcAft>
              <a:buSzPts val="2400"/>
              <a:buChar char="•"/>
            </a:pPr>
            <a:r>
              <a:rPr lang="en-US"/>
              <a:t>What does this mean to reader’s of the Bible?</a:t>
            </a:r>
            <a:endParaRPr/>
          </a:p>
          <a:p>
            <a:pPr marL="411480" lvl="1" indent="0" algn="l" rtl="0">
              <a:spcBef>
                <a:spcPts val="400"/>
              </a:spcBef>
              <a:spcAft>
                <a:spcPts val="0"/>
              </a:spcAft>
              <a:buSzPts val="2000"/>
              <a:buNone/>
            </a:pPr>
            <a:r>
              <a:rPr lang="en-US"/>
              <a:t>	</a:t>
            </a:r>
            <a:r>
              <a:rPr lang="en-US" b="1"/>
              <a:t>It means that the more you know about how stories work, the more you will be able to enjoy and understand the Bible.</a:t>
            </a:r>
            <a:endParaRPr/>
          </a:p>
          <a:p>
            <a:pPr marL="114300" lvl="0" indent="0" algn="ctr" rtl="0">
              <a:spcBef>
                <a:spcPts val="480"/>
              </a:spcBef>
              <a:spcAft>
                <a:spcPts val="0"/>
              </a:spcAft>
              <a:buSzPts val="2400"/>
              <a:buNone/>
            </a:pPr>
            <a:endParaRPr b="1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" name="Google Shape;206;p25" descr="C:\Users\jstout\AppData\Local\Microsoft\Windows\Temporary Internet Files\Content.IE5\GDI1UQKQ\MP900409038[1]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1295400"/>
            <a:ext cx="9220200" cy="5791200"/>
          </a:xfrm>
          <a:prstGeom prst="rect">
            <a:avLst/>
          </a:prstGeom>
          <a:noFill/>
          <a:ln>
            <a:noFill/>
          </a:ln>
        </p:spPr>
      </p:pic>
      <p:sp>
        <p:nvSpPr>
          <p:cNvPr id="207" name="Google Shape;207;p25"/>
          <p:cNvSpPr txBox="1"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6B7C72"/>
              </a:buClr>
              <a:buSzPts val="3500"/>
              <a:buFont typeface="Book Antiqua"/>
              <a:buNone/>
            </a:pPr>
            <a:r>
              <a:rPr lang="en-US"/>
              <a:t>HOW TO READ THE BIBLE</a:t>
            </a:r>
            <a:endParaRPr/>
          </a:p>
        </p:txBody>
      </p:sp>
      <p:sp>
        <p:nvSpPr>
          <p:cNvPr id="208" name="Google Shape;208;p25"/>
          <p:cNvSpPr txBox="1">
            <a:spLocks noGrp="1"/>
          </p:cNvSpPr>
          <p:nvPr>
            <p:ph type="body" idx="1"/>
          </p:nvPr>
        </p:nvSpPr>
        <p:spPr>
          <a:xfrm>
            <a:off x="457200" y="1219200"/>
            <a:ext cx="8229600" cy="4373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228600" algn="l" rtl="0"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US">
                <a:solidFill>
                  <a:schemeClr val="dk1"/>
                </a:solidFill>
              </a:rPr>
              <a:t>Rule #1</a:t>
            </a:r>
            <a:endParaRPr/>
          </a:p>
          <a:p>
            <a:pPr marL="640080" lvl="1" indent="-228600" algn="l" rtl="0">
              <a:spcBef>
                <a:spcPts val="400"/>
              </a:spcBef>
              <a:spcAft>
                <a:spcPts val="0"/>
              </a:spcAft>
              <a:buSzPts val="2000"/>
              <a:buChar char="•"/>
            </a:pPr>
            <a:r>
              <a:rPr lang="en-US"/>
              <a:t>View Bible stories as an invitation to </a:t>
            </a:r>
            <a:r>
              <a:rPr lang="en-US" i="1"/>
              <a:t>share an experience</a:t>
            </a:r>
            <a:r>
              <a:rPr lang="en-US"/>
              <a:t>, as vividly and concretely as possible</a:t>
            </a:r>
            <a:endParaRPr>
              <a:solidFill>
                <a:schemeClr val="dk1"/>
              </a:solidFill>
            </a:endParaRPr>
          </a:p>
          <a:p>
            <a:pPr marL="342900" lvl="0" indent="-228600" algn="l" rtl="0">
              <a:spcBef>
                <a:spcPts val="480"/>
              </a:spcBef>
              <a:spcAft>
                <a:spcPts val="0"/>
              </a:spcAft>
              <a:buSzPts val="2400"/>
              <a:buChar char="•"/>
            </a:pPr>
            <a:r>
              <a:rPr lang="en-US">
                <a:solidFill>
                  <a:schemeClr val="dk1"/>
                </a:solidFill>
              </a:rPr>
              <a:t>Rule #2</a:t>
            </a:r>
            <a:endParaRPr/>
          </a:p>
          <a:p>
            <a:pPr marL="640080" lvl="1" indent="-228600" algn="l" rtl="0">
              <a:spcBef>
                <a:spcPts val="400"/>
              </a:spcBef>
              <a:spcAft>
                <a:spcPts val="0"/>
              </a:spcAft>
              <a:buSzPts val="2000"/>
              <a:buChar char="•"/>
            </a:pPr>
            <a:r>
              <a:rPr lang="en-US"/>
              <a:t>Forget what you think you already know. Really. I want you to cast aside your assumptions about what happened in these stories and why!</a:t>
            </a:r>
            <a:endParaRPr>
              <a:solidFill>
                <a:schemeClr val="dk1"/>
              </a:solidFill>
            </a:endParaRPr>
          </a:p>
          <a:p>
            <a:pPr marL="342900" lvl="0" indent="-228600" algn="l" rtl="0">
              <a:spcBef>
                <a:spcPts val="480"/>
              </a:spcBef>
              <a:spcAft>
                <a:spcPts val="0"/>
              </a:spcAft>
              <a:buSzPts val="2400"/>
              <a:buChar char="•"/>
            </a:pPr>
            <a:r>
              <a:rPr lang="en-US">
                <a:solidFill>
                  <a:schemeClr val="dk1"/>
                </a:solidFill>
              </a:rPr>
              <a:t>Rule #3</a:t>
            </a:r>
            <a:endParaRPr/>
          </a:p>
          <a:p>
            <a:pPr marL="640080" lvl="1" indent="-228600" algn="l" rtl="0">
              <a:spcBef>
                <a:spcPts val="400"/>
              </a:spcBef>
              <a:spcAft>
                <a:spcPts val="0"/>
              </a:spcAft>
              <a:buSzPts val="2000"/>
              <a:buChar char="•"/>
            </a:pPr>
            <a:r>
              <a:rPr lang="en-US">
                <a:solidFill>
                  <a:schemeClr val="dk1"/>
                </a:solidFill>
              </a:rPr>
              <a:t>Ask yourself, what can I learn about humanity? About God? About myself?</a:t>
            </a:r>
            <a:endParaRPr/>
          </a:p>
          <a:p>
            <a:pPr marL="640080" lvl="1" indent="-101600" algn="l" rtl="0">
              <a:spcBef>
                <a:spcPts val="400"/>
              </a:spcBef>
              <a:spcAft>
                <a:spcPts val="0"/>
              </a:spcAft>
              <a:buSzPts val="2000"/>
              <a:buNone/>
            </a:pPr>
            <a:endParaRPr>
              <a:solidFill>
                <a:schemeClr val="dk1"/>
              </a:solidFill>
            </a:endParaRPr>
          </a:p>
          <a:p>
            <a:pPr marL="342900" lvl="0" indent="-76200" algn="l" rtl="0">
              <a:spcBef>
                <a:spcPts val="480"/>
              </a:spcBef>
              <a:spcAft>
                <a:spcPts val="0"/>
              </a:spcAft>
              <a:buSzPts val="2400"/>
              <a:buNone/>
            </a:pP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" name="Google Shape;123;p14" descr="C:\Users\jstout\AppData\Local\Microsoft\Windows\Temporary Internet Files\Content.IE5\85HPE5NB\MP900409270[1]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457200" y="0"/>
            <a:ext cx="9601200" cy="9942513"/>
          </a:xfrm>
          <a:prstGeom prst="rect">
            <a:avLst/>
          </a:prstGeom>
          <a:noFill/>
          <a:ln>
            <a:noFill/>
          </a:ln>
        </p:spPr>
      </p:pic>
      <p:sp>
        <p:nvSpPr>
          <p:cNvPr id="124" name="Google Shape;124;p14"/>
          <p:cNvSpPr/>
          <p:nvPr/>
        </p:nvSpPr>
        <p:spPr>
          <a:xfrm>
            <a:off x="-304800" y="685800"/>
            <a:ext cx="9364200" cy="3276600"/>
          </a:xfrm>
          <a:prstGeom prst="rect">
            <a:avLst/>
          </a:prstGeom>
          <a:solidFill>
            <a:schemeClr val="accent1"/>
          </a:solidFill>
          <a:ln w="25400" cap="flat" cmpd="sng">
            <a:solidFill>
              <a:srgbClr val="6B766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25" name="Google Shape;125;p14"/>
          <p:cNvSpPr txBox="1">
            <a:spLocks noGrp="1"/>
          </p:cNvSpPr>
          <p:nvPr>
            <p:ph type="body" idx="1"/>
          </p:nvPr>
        </p:nvSpPr>
        <p:spPr>
          <a:xfrm>
            <a:off x="-304800" y="1143000"/>
            <a:ext cx="10212478" cy="3687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14300" lvl="0" indent="0" algn="l" rtl="0"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 b="1">
                <a:solidFill>
                  <a:schemeClr val="dk1"/>
                </a:solidFill>
              </a:rPr>
              <a:t>What does literature </a:t>
            </a:r>
            <a:r>
              <a:rPr lang="en-US" b="1" i="1">
                <a:solidFill>
                  <a:schemeClr val="dk1"/>
                </a:solidFill>
              </a:rPr>
              <a:t>do</a:t>
            </a:r>
            <a:r>
              <a:rPr lang="en-US" b="1">
                <a:solidFill>
                  <a:schemeClr val="dk1"/>
                </a:solidFill>
              </a:rPr>
              <a:t>?</a:t>
            </a:r>
            <a:endParaRPr/>
          </a:p>
          <a:p>
            <a:pPr marL="640080" lvl="1" indent="-228600" algn="l" rtl="0">
              <a:spcBef>
                <a:spcPts val="400"/>
              </a:spcBef>
              <a:spcAft>
                <a:spcPts val="0"/>
              </a:spcAft>
              <a:buSzPts val="2000"/>
              <a:buChar char="•"/>
            </a:pPr>
            <a:r>
              <a:rPr lang="en-US" b="1">
                <a:solidFill>
                  <a:schemeClr val="dk1"/>
                </a:solidFill>
              </a:rPr>
              <a:t>Portrays the human experience</a:t>
            </a:r>
            <a:endParaRPr/>
          </a:p>
          <a:p>
            <a:pPr marL="411480" lvl="1" indent="0" algn="l" rtl="0">
              <a:spcBef>
                <a:spcPts val="400"/>
              </a:spcBef>
              <a:spcAft>
                <a:spcPts val="0"/>
              </a:spcAft>
              <a:buSzPts val="2000"/>
              <a:buNone/>
            </a:pPr>
            <a:endParaRPr b="1">
              <a:solidFill>
                <a:schemeClr val="dk1"/>
              </a:solidFill>
            </a:endParaRPr>
          </a:p>
          <a:p>
            <a:pPr marL="640080" lvl="1" indent="-228600" algn="l" rtl="0">
              <a:spcBef>
                <a:spcPts val="400"/>
              </a:spcBef>
              <a:spcAft>
                <a:spcPts val="0"/>
              </a:spcAft>
              <a:buSzPts val="2000"/>
              <a:buChar char="•"/>
            </a:pPr>
            <a:r>
              <a:rPr lang="en-US" b="1">
                <a:solidFill>
                  <a:schemeClr val="dk1"/>
                </a:solidFill>
              </a:rPr>
              <a:t>Interprets that human experience</a:t>
            </a:r>
            <a:endParaRPr/>
          </a:p>
          <a:p>
            <a:pPr marL="411480" lvl="1" indent="0" algn="l" rtl="0">
              <a:spcBef>
                <a:spcPts val="400"/>
              </a:spcBef>
              <a:spcAft>
                <a:spcPts val="0"/>
              </a:spcAft>
              <a:buSzPts val="2000"/>
              <a:buNone/>
            </a:pPr>
            <a:endParaRPr b="1">
              <a:solidFill>
                <a:schemeClr val="dk1"/>
              </a:solidFill>
            </a:endParaRPr>
          </a:p>
          <a:p>
            <a:pPr marL="640080" lvl="1" indent="-228600" algn="l" rtl="0">
              <a:spcBef>
                <a:spcPts val="400"/>
              </a:spcBef>
              <a:spcAft>
                <a:spcPts val="0"/>
              </a:spcAft>
              <a:buSzPts val="2000"/>
              <a:buChar char="•"/>
            </a:pPr>
            <a:r>
              <a:rPr lang="en-US" b="1">
                <a:solidFill>
                  <a:schemeClr val="dk1"/>
                </a:solidFill>
              </a:rPr>
              <a:t>Art Form—style of expression—its skillful technique and beauty are as significant as its content.</a:t>
            </a:r>
            <a:endParaRPr/>
          </a:p>
        </p:txBody>
      </p:sp>
      <p:sp>
        <p:nvSpPr>
          <p:cNvPr id="126" name="Google Shape;126;p14"/>
          <p:cNvSpPr txBox="1"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ook Antiqua"/>
              <a:buNone/>
            </a:pPr>
            <a:r>
              <a:rPr lang="en-US">
                <a:solidFill>
                  <a:schemeClr val="dk1"/>
                </a:solidFill>
              </a:rPr>
              <a:t>IS THE BIBLE LITERATURE?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1" name="Google Shape;131;p15" descr="C:\Users\jstout\AppData\Local\Microsoft\Windows\Temporary Internet Files\Content.IE5\GDI1UQKQ\MP900409038[1]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1524000"/>
            <a:ext cx="9067799" cy="5562600"/>
          </a:xfrm>
          <a:prstGeom prst="rect">
            <a:avLst/>
          </a:prstGeom>
          <a:noFill/>
          <a:ln>
            <a:noFill/>
          </a:ln>
        </p:spPr>
      </p:pic>
      <p:sp>
        <p:nvSpPr>
          <p:cNvPr id="132" name="Google Shape;132;p15"/>
          <p:cNvSpPr txBox="1"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6B7C72"/>
              </a:buClr>
              <a:buSzPts val="3500"/>
              <a:buFont typeface="Book Antiqua"/>
              <a:buNone/>
            </a:pPr>
            <a:r>
              <a:rPr lang="en-US"/>
              <a:t>THE BIBLE AS LITERATURE</a:t>
            </a:r>
            <a:endParaRPr/>
          </a:p>
        </p:txBody>
      </p:sp>
      <p:sp>
        <p:nvSpPr>
          <p:cNvPr id="133" name="Google Shape;133;p15"/>
          <p:cNvSpPr txBox="1"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14300" lvl="0" indent="0" algn="l" rtl="0">
              <a:spcBef>
                <a:spcPts val="0"/>
              </a:spcBef>
              <a:spcAft>
                <a:spcPts val="0"/>
              </a:spcAft>
              <a:buSzPts val="2400"/>
              <a:buNone/>
            </a:pPr>
            <a:endParaRPr>
              <a:solidFill>
                <a:schemeClr val="dk1"/>
              </a:solidFill>
            </a:endParaRPr>
          </a:p>
          <a:p>
            <a:pPr marL="114300" lvl="0" indent="0" algn="l" rtl="0">
              <a:spcBef>
                <a:spcPts val="480"/>
              </a:spcBef>
              <a:spcAft>
                <a:spcPts val="0"/>
              </a:spcAft>
              <a:buSzPts val="2400"/>
              <a:buNone/>
            </a:pPr>
            <a:r>
              <a:rPr lang="en-US">
                <a:solidFill>
                  <a:schemeClr val="dk1"/>
                </a:solidFill>
              </a:rPr>
              <a:t>H.L. Mencken, a famous critic of religion, noted atheist, and literary scholar said:</a:t>
            </a:r>
            <a:endParaRPr/>
          </a:p>
          <a:p>
            <a:pPr marL="114300" lvl="0" indent="0" algn="l" rtl="0">
              <a:spcBef>
                <a:spcPts val="480"/>
              </a:spcBef>
              <a:spcAft>
                <a:spcPts val="0"/>
              </a:spcAft>
              <a:buSzPts val="2400"/>
              <a:buNone/>
            </a:pPr>
            <a:r>
              <a:rPr lang="en-US">
                <a:solidFill>
                  <a:schemeClr val="dk1"/>
                </a:solidFill>
              </a:rPr>
              <a:t>	The Bible is “unquestionably the most beautiful 	book in the world” (Ryken 24).</a:t>
            </a:r>
            <a:endParaRPr/>
          </a:p>
          <a:p>
            <a:pPr marL="114300" lvl="0" indent="0" algn="l" rtl="0">
              <a:spcBef>
                <a:spcPts val="480"/>
              </a:spcBef>
              <a:spcAft>
                <a:spcPts val="0"/>
              </a:spcAft>
              <a:buSzPts val="2400"/>
              <a:buNone/>
            </a:pP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8" name="Google Shape;138;p16" descr="C:\Users\jstout\AppData\Local\Microsoft\Windows\Temporary Internet Files\Content.IE5\85HPE5NB\MP900409270[1]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457200" y="0"/>
            <a:ext cx="9601200" cy="9942513"/>
          </a:xfrm>
          <a:prstGeom prst="rect">
            <a:avLst/>
          </a:prstGeom>
          <a:noFill/>
          <a:ln>
            <a:noFill/>
          </a:ln>
        </p:spPr>
      </p:pic>
      <p:sp>
        <p:nvSpPr>
          <p:cNvPr id="139" name="Google Shape;139;p16"/>
          <p:cNvSpPr/>
          <p:nvPr/>
        </p:nvSpPr>
        <p:spPr>
          <a:xfrm>
            <a:off x="-304800" y="685800"/>
            <a:ext cx="9220200" cy="3276600"/>
          </a:xfrm>
          <a:prstGeom prst="rect">
            <a:avLst/>
          </a:prstGeom>
          <a:solidFill>
            <a:schemeClr val="accent1"/>
          </a:solidFill>
          <a:ln w="25400" cap="flat" cmpd="sng">
            <a:solidFill>
              <a:srgbClr val="6B766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40" name="Google Shape;140;p16"/>
          <p:cNvSpPr txBox="1">
            <a:spLocks noGrp="1"/>
          </p:cNvSpPr>
          <p:nvPr>
            <p:ph type="body" idx="1"/>
          </p:nvPr>
        </p:nvSpPr>
        <p:spPr>
          <a:xfrm>
            <a:off x="-304800" y="1341437"/>
            <a:ext cx="10212478" cy="3687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14300" lvl="0" indent="0" algn="l" rtl="0"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 b="1">
                <a:solidFill>
                  <a:schemeClr val="dk1"/>
                </a:solidFill>
              </a:rPr>
              <a:t>Absolutely! It remains one of the most widely read books in </a:t>
            </a:r>
            <a:endParaRPr/>
          </a:p>
          <a:p>
            <a:pPr marL="114300" lvl="0" indent="0" algn="l" rtl="0">
              <a:spcBef>
                <a:spcPts val="480"/>
              </a:spcBef>
              <a:spcAft>
                <a:spcPts val="0"/>
              </a:spcAft>
              <a:buSzPts val="2400"/>
              <a:buNone/>
            </a:pPr>
            <a:r>
              <a:rPr lang="en-US" b="1">
                <a:solidFill>
                  <a:schemeClr val="dk1"/>
                </a:solidFill>
              </a:rPr>
              <a:t>The world and is foundational to fully understanding much of </a:t>
            </a:r>
            <a:endParaRPr/>
          </a:p>
          <a:p>
            <a:pPr marL="114300" lvl="0" indent="0" algn="l" rtl="0">
              <a:spcBef>
                <a:spcPts val="480"/>
              </a:spcBef>
              <a:spcAft>
                <a:spcPts val="0"/>
              </a:spcAft>
              <a:buSzPts val="2400"/>
              <a:buNone/>
            </a:pPr>
            <a:r>
              <a:rPr lang="en-US" b="1">
                <a:solidFill>
                  <a:schemeClr val="dk1"/>
                </a:solidFill>
              </a:rPr>
              <a:t>Western literature!</a:t>
            </a:r>
            <a:endParaRPr/>
          </a:p>
        </p:txBody>
      </p:sp>
      <p:sp>
        <p:nvSpPr>
          <p:cNvPr id="141" name="Google Shape;141;p16"/>
          <p:cNvSpPr txBox="1"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ook Antiqua"/>
              <a:buNone/>
            </a:pPr>
            <a:r>
              <a:rPr lang="en-US">
                <a:solidFill>
                  <a:schemeClr val="dk1"/>
                </a:solidFill>
              </a:rPr>
              <a:t>SO, IS THE BIBLE LITERATURE?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42" name="Google Shape;142;p16"/>
          <p:cNvSpPr txBox="1"/>
          <p:nvPr/>
        </p:nvSpPr>
        <p:spPr>
          <a:xfrm>
            <a:off x="213064" y="2694373"/>
            <a:ext cx="8260672" cy="10394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37"/>
              <a:buFont typeface="Book Antiqua"/>
              <a:buNone/>
            </a:pPr>
            <a:r>
              <a:rPr lang="en-US" sz="3237" b="0" i="0" u="none" strike="noStrike" cap="none">
                <a:solidFill>
                  <a:schemeClr val="dk1"/>
                </a:solidFill>
                <a:latin typeface="Book Antiqua"/>
                <a:ea typeface="Book Antiqua"/>
                <a:cs typeface="Book Antiqua"/>
                <a:sym typeface="Book Antiqua"/>
              </a:rPr>
              <a:t>OK, SO HOW DO WE KNOW ITS </a:t>
            </a:r>
            <a:r>
              <a:rPr lang="en-US" sz="3237" b="0" i="1" u="none" strike="noStrike" cap="none">
                <a:solidFill>
                  <a:schemeClr val="dk1"/>
                </a:solidFill>
                <a:latin typeface="Book Antiqua"/>
                <a:ea typeface="Book Antiqua"/>
                <a:cs typeface="Book Antiqua"/>
                <a:sym typeface="Book Antiqua"/>
              </a:rPr>
              <a:t>MORE</a:t>
            </a:r>
            <a:r>
              <a:rPr lang="en-US" sz="3237" b="0" i="0" u="none" strike="noStrike" cap="none">
                <a:solidFill>
                  <a:schemeClr val="dk1"/>
                </a:solidFill>
                <a:latin typeface="Book Antiqua"/>
                <a:ea typeface="Book Antiqua"/>
                <a:cs typeface="Book Antiqua"/>
                <a:sym typeface="Book Antiqua"/>
              </a:rPr>
              <a:t> THAN JUST LITERATURE?</a:t>
            </a:r>
            <a:endParaRPr sz="3237" b="0" i="0" u="none" strike="noStrike" cap="none">
              <a:solidFill>
                <a:schemeClr val="dk1"/>
              </a:solidFill>
              <a:latin typeface="Book Antiqua"/>
              <a:ea typeface="Book Antiqua"/>
              <a:cs typeface="Book Antiqua"/>
              <a:sym typeface="Book Antiqu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7" name="Google Shape;147;p17" descr="C:\Users\jstout\AppData\Local\Microsoft\Windows\Temporary Internet Files\Content.IE5\GDI1UQKQ\MP900409038[1]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1524000"/>
            <a:ext cx="9067799" cy="5562600"/>
          </a:xfrm>
          <a:prstGeom prst="rect">
            <a:avLst/>
          </a:prstGeom>
          <a:noFill/>
          <a:ln>
            <a:noFill/>
          </a:ln>
        </p:spPr>
      </p:pic>
      <p:sp>
        <p:nvSpPr>
          <p:cNvPr id="148" name="Google Shape;148;p17"/>
          <p:cNvSpPr txBox="1"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6B7C72"/>
              </a:buClr>
              <a:buSzPts val="3500"/>
              <a:buFont typeface="Book Antiqua"/>
              <a:buNone/>
            </a:pPr>
            <a:r>
              <a:rPr lang="en-US"/>
              <a:t>IS THE BIBLE DIVINELY INSPIRED?</a:t>
            </a:r>
            <a:endParaRPr/>
          </a:p>
        </p:txBody>
      </p:sp>
      <p:sp>
        <p:nvSpPr>
          <p:cNvPr id="149" name="Google Shape;149;p17"/>
          <p:cNvSpPr txBox="1"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14300" lvl="0" indent="0" algn="l" rtl="0">
              <a:spcBef>
                <a:spcPts val="0"/>
              </a:spcBef>
              <a:spcAft>
                <a:spcPts val="0"/>
              </a:spcAft>
              <a:buSzPts val="2400"/>
              <a:buNone/>
            </a:pPr>
            <a:endParaRPr>
              <a:solidFill>
                <a:schemeClr val="dk1"/>
              </a:solidFill>
            </a:endParaRPr>
          </a:p>
          <a:p>
            <a:pPr marL="114300" lvl="0" indent="0" algn="l" rtl="0">
              <a:spcBef>
                <a:spcPts val="480"/>
              </a:spcBef>
              <a:spcAft>
                <a:spcPts val="0"/>
              </a:spcAft>
              <a:buSzPts val="2400"/>
              <a:buNone/>
            </a:pPr>
            <a:r>
              <a:rPr lang="en-US">
                <a:solidFill>
                  <a:schemeClr val="dk1"/>
                </a:solidFill>
              </a:rPr>
              <a:t>The very existence of the Bible as a literary work is a </a:t>
            </a:r>
            <a:r>
              <a:rPr lang="en-US" b="1" u="sng">
                <a:solidFill>
                  <a:schemeClr val="dk1"/>
                </a:solidFill>
              </a:rPr>
              <a:t>miracle</a:t>
            </a:r>
            <a:r>
              <a:rPr lang="en-US">
                <a:solidFill>
                  <a:schemeClr val="dk1"/>
                </a:solidFill>
              </a:rPr>
              <a:t>. 66 books written by more than 30 authors over a period of 1500 years that maintains thematic &amp; theological unity is impossible without God. 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4" name="Google Shape;154;p18" descr="C:\Users\jstout\AppData\Local\Microsoft\Windows\Temporary Internet Files\Content.IE5\GDI1UQKQ\MP900409038[1]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1524000"/>
            <a:ext cx="9067799" cy="5562600"/>
          </a:xfrm>
          <a:prstGeom prst="rect">
            <a:avLst/>
          </a:prstGeom>
          <a:noFill/>
          <a:ln>
            <a:noFill/>
          </a:ln>
        </p:spPr>
      </p:pic>
      <p:sp>
        <p:nvSpPr>
          <p:cNvPr id="155" name="Google Shape;155;p18"/>
          <p:cNvSpPr txBox="1"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6B7C72"/>
              </a:buClr>
              <a:buSzPts val="3500"/>
              <a:buFont typeface="Book Antiqua"/>
              <a:buNone/>
            </a:pPr>
            <a:r>
              <a:rPr lang="en-US"/>
              <a:t>IS THE BIBLE DIVINELY INSPIRED?</a:t>
            </a:r>
            <a:endParaRPr/>
          </a:p>
        </p:txBody>
      </p:sp>
      <p:sp>
        <p:nvSpPr>
          <p:cNvPr id="156" name="Google Shape;156;p18"/>
          <p:cNvSpPr txBox="1">
            <a:spLocks noGrp="1"/>
          </p:cNvSpPr>
          <p:nvPr>
            <p:ph type="body" idx="1"/>
          </p:nvPr>
        </p:nvSpPr>
        <p:spPr>
          <a:xfrm>
            <a:off x="419099" y="1066800"/>
            <a:ext cx="8229600" cy="4373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1430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endParaRPr>
              <a:solidFill>
                <a:schemeClr val="dk1"/>
              </a:solidFill>
            </a:endParaRPr>
          </a:p>
          <a:p>
            <a:pPr marL="114300" lvl="0" indent="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r>
              <a:rPr lang="en-US">
                <a:solidFill>
                  <a:schemeClr val="dk1"/>
                </a:solidFill>
              </a:rPr>
              <a:t>Literary Critics say that in order for a work to be considered Literature, it must be unified in at least 1 way.</a:t>
            </a:r>
            <a:endParaRPr>
              <a:solidFill>
                <a:schemeClr val="dk1"/>
              </a:solidFill>
            </a:endParaRPr>
          </a:p>
          <a:p>
            <a:pPr marL="114300" lvl="0" indent="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r>
              <a:rPr lang="en-US">
                <a:solidFill>
                  <a:schemeClr val="dk1"/>
                </a:solidFill>
              </a:rPr>
              <a:t>This is incredibly difficult, even when there is only 1 author!</a:t>
            </a:r>
            <a:endParaRPr/>
          </a:p>
          <a:p>
            <a:pPr marL="114300" lvl="0" indent="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r>
              <a:rPr lang="en-US">
                <a:solidFill>
                  <a:schemeClr val="dk1"/>
                </a:solidFill>
              </a:rPr>
              <a:t>But the Bible, written by many authors, is unified in </a:t>
            </a:r>
            <a:r>
              <a:rPr lang="en-US" b="1" u="sng">
                <a:solidFill>
                  <a:schemeClr val="dk1"/>
                </a:solidFill>
              </a:rPr>
              <a:t>3 ways (some would argue even more):</a:t>
            </a:r>
            <a:endParaRPr b="1" u="sng">
              <a:solidFill>
                <a:schemeClr val="dk1"/>
              </a:solidFill>
            </a:endParaRPr>
          </a:p>
          <a:p>
            <a:pPr marL="114300" lvl="0" indent="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r>
              <a:rPr lang="en-US">
                <a:solidFill>
                  <a:schemeClr val="dk1"/>
                </a:solidFill>
              </a:rPr>
              <a:t>	1. Allusion</a:t>
            </a:r>
            <a:endParaRPr/>
          </a:p>
          <a:p>
            <a:pPr marL="114300" lvl="0" indent="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r>
              <a:rPr lang="en-US">
                <a:solidFill>
                  <a:schemeClr val="dk1"/>
                </a:solidFill>
              </a:rPr>
              <a:t>	2. Plot</a:t>
            </a:r>
            <a:endParaRPr/>
          </a:p>
          <a:p>
            <a:pPr marL="114300" lvl="0" indent="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r>
              <a:rPr lang="en-US">
                <a:solidFill>
                  <a:schemeClr val="dk1"/>
                </a:solidFill>
              </a:rPr>
              <a:t>	3. Theology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1" name="Google Shape;161;p19" descr="C:\Users\jstout\AppData\Local\Microsoft\Windows\Temporary Internet Files\Content.IE5\GDI1UQKQ\MP900409038[1]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1524000"/>
            <a:ext cx="9067799" cy="5562600"/>
          </a:xfrm>
          <a:prstGeom prst="rect">
            <a:avLst/>
          </a:prstGeom>
          <a:noFill/>
          <a:ln>
            <a:noFill/>
          </a:ln>
        </p:spPr>
      </p:pic>
      <p:sp>
        <p:nvSpPr>
          <p:cNvPr id="162" name="Google Shape;162;p19"/>
          <p:cNvSpPr txBox="1"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6B7C72"/>
              </a:buClr>
              <a:buSzPts val="3150"/>
              <a:buFont typeface="Book Antiqua"/>
              <a:buNone/>
            </a:pPr>
            <a:r>
              <a:rPr lang="en-US" sz="3150"/>
              <a:t>HOW DO WE READ THE BIBLE AS LITERATURE?</a:t>
            </a:r>
            <a:endParaRPr sz="3150"/>
          </a:p>
        </p:txBody>
      </p:sp>
      <p:sp>
        <p:nvSpPr>
          <p:cNvPr id="163" name="Google Shape;163;p19"/>
          <p:cNvSpPr txBox="1"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228600" algn="l" rtl="0"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US">
                <a:solidFill>
                  <a:schemeClr val="dk1"/>
                </a:solidFill>
              </a:rPr>
              <a:t>In this unit we will look at the Bible for its literary qualities—genres, style, poetry, and prose.</a:t>
            </a:r>
            <a:endParaRPr/>
          </a:p>
          <a:p>
            <a:pPr marL="342900" lvl="0" indent="-228600" algn="l" rtl="0">
              <a:spcBef>
                <a:spcPts val="480"/>
              </a:spcBef>
              <a:spcAft>
                <a:spcPts val="0"/>
              </a:spcAft>
              <a:buSzPts val="2400"/>
              <a:buChar char="•"/>
            </a:pPr>
            <a:r>
              <a:rPr lang="en-US">
                <a:solidFill>
                  <a:schemeClr val="dk1"/>
                </a:solidFill>
              </a:rPr>
              <a:t>A host of genres are in the Bible:</a:t>
            </a:r>
            <a:endParaRPr/>
          </a:p>
          <a:p>
            <a:pPr marL="640080" lvl="1" indent="-228600" algn="l" rtl="0">
              <a:spcBef>
                <a:spcPts val="400"/>
              </a:spcBef>
              <a:spcAft>
                <a:spcPts val="0"/>
              </a:spcAft>
              <a:buSzPts val="2000"/>
              <a:buChar char="•"/>
            </a:pPr>
            <a:r>
              <a:rPr lang="en-US" b="1"/>
              <a:t>Stories		</a:t>
            </a:r>
            <a:endParaRPr b="1"/>
          </a:p>
          <a:p>
            <a:pPr marL="640080" lvl="1" indent="-228600" algn="l" rtl="0">
              <a:spcBef>
                <a:spcPts val="400"/>
              </a:spcBef>
              <a:spcAft>
                <a:spcPts val="0"/>
              </a:spcAft>
              <a:buSzPts val="2000"/>
              <a:buChar char="•"/>
            </a:pPr>
            <a:r>
              <a:rPr lang="en-US" b="1"/>
              <a:t>Poetry</a:t>
            </a:r>
            <a:endParaRPr/>
          </a:p>
          <a:p>
            <a:pPr marL="640080" lvl="1" indent="-228600" algn="l" rtl="0">
              <a:spcBef>
                <a:spcPts val="400"/>
              </a:spcBef>
              <a:spcAft>
                <a:spcPts val="0"/>
              </a:spcAft>
              <a:buSzPts val="2000"/>
              <a:buChar char="•"/>
            </a:pPr>
            <a:r>
              <a:rPr lang="en-US" b="1"/>
              <a:t>Proverbs</a:t>
            </a:r>
            <a:endParaRPr/>
          </a:p>
          <a:p>
            <a:pPr marL="640080" lvl="1" indent="-228600" algn="l" rtl="0">
              <a:spcBef>
                <a:spcPts val="400"/>
              </a:spcBef>
              <a:spcAft>
                <a:spcPts val="0"/>
              </a:spcAft>
              <a:buSzPts val="2000"/>
              <a:buChar char="•"/>
            </a:pPr>
            <a:r>
              <a:rPr lang="en-US" b="1"/>
              <a:t>Parables</a:t>
            </a:r>
            <a:endParaRPr/>
          </a:p>
          <a:p>
            <a:pPr marL="640080" lvl="1" indent="-228600" algn="l" rtl="0">
              <a:spcBef>
                <a:spcPts val="400"/>
              </a:spcBef>
              <a:spcAft>
                <a:spcPts val="0"/>
              </a:spcAft>
              <a:buSzPts val="2000"/>
              <a:buChar char="•"/>
            </a:pPr>
            <a:r>
              <a:rPr lang="en-US" b="1"/>
              <a:t>Epistles</a:t>
            </a:r>
            <a:endParaRPr/>
          </a:p>
          <a:p>
            <a:pPr marL="640080" lvl="1" indent="-228600" algn="l" rtl="0">
              <a:spcBef>
                <a:spcPts val="400"/>
              </a:spcBef>
              <a:spcAft>
                <a:spcPts val="0"/>
              </a:spcAft>
              <a:buSzPts val="2000"/>
              <a:buChar char="•"/>
            </a:pPr>
            <a:r>
              <a:rPr lang="en-US" b="1"/>
              <a:t>Satire</a:t>
            </a:r>
            <a:endParaRPr/>
          </a:p>
          <a:p>
            <a:pPr marL="640080" lvl="1" indent="-228600" algn="l" rtl="0">
              <a:spcBef>
                <a:spcPts val="400"/>
              </a:spcBef>
              <a:spcAft>
                <a:spcPts val="0"/>
              </a:spcAft>
              <a:buSzPts val="2000"/>
              <a:buChar char="•"/>
            </a:pPr>
            <a:r>
              <a:rPr lang="en-US" b="1"/>
              <a:t>Visionary Literature</a:t>
            </a:r>
            <a:endParaRPr/>
          </a:p>
          <a:p>
            <a:pPr marL="342900" lvl="0" indent="-76200" algn="l" rtl="0">
              <a:spcBef>
                <a:spcPts val="480"/>
              </a:spcBef>
              <a:spcAft>
                <a:spcPts val="0"/>
              </a:spcAft>
              <a:buSzPts val="2400"/>
              <a:buNone/>
            </a:pP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8" name="Google Shape;168;p20" descr="C:\Users\jstout\AppData\Local\Microsoft\Windows\Temporary Internet Files\Content.IE5\GDI1UQKQ\MP900409038[1]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1524000"/>
            <a:ext cx="9067799" cy="5562600"/>
          </a:xfrm>
          <a:prstGeom prst="rect">
            <a:avLst/>
          </a:prstGeom>
          <a:noFill/>
          <a:ln>
            <a:noFill/>
          </a:ln>
        </p:spPr>
      </p:pic>
      <p:sp>
        <p:nvSpPr>
          <p:cNvPr id="169" name="Google Shape;169;p20"/>
          <p:cNvSpPr txBox="1"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6B7C72"/>
              </a:buClr>
              <a:buSzPts val="3150"/>
              <a:buFont typeface="Book Antiqua"/>
              <a:buNone/>
            </a:pPr>
            <a:r>
              <a:rPr lang="en-US" sz="3150"/>
              <a:t>HOW DO WE READ THE BIBLE AS LITERATURE?</a:t>
            </a:r>
            <a:endParaRPr sz="3150"/>
          </a:p>
        </p:txBody>
      </p:sp>
      <p:sp>
        <p:nvSpPr>
          <p:cNvPr id="170" name="Google Shape;170;p20"/>
          <p:cNvSpPr txBox="1"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228600" algn="l" rtl="0"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US">
                <a:solidFill>
                  <a:schemeClr val="dk1"/>
                </a:solidFill>
              </a:rPr>
              <a:t>In other words, this isn’t Bible class, as you are reading the stories you should be reading as you would any other novel, give attention to characters, wording, symbolism, and plot.</a:t>
            </a:r>
            <a:endParaRPr/>
          </a:p>
          <a:p>
            <a:pPr marL="342900" lvl="0" indent="-76200" algn="l" rtl="0">
              <a:spcBef>
                <a:spcPts val="480"/>
              </a:spcBef>
              <a:spcAft>
                <a:spcPts val="0"/>
              </a:spcAft>
              <a:buSzPts val="2400"/>
              <a:buNone/>
            </a:pP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5" name="Google Shape;175;p21" descr="C:\Users\jstout\AppData\Local\Microsoft\Windows\Temporary Internet Files\Content.IE5\85HPE5NB\MP900409270[1]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457200" y="0"/>
            <a:ext cx="9601200" cy="9942513"/>
          </a:xfrm>
          <a:prstGeom prst="rect">
            <a:avLst/>
          </a:prstGeom>
          <a:noFill/>
          <a:ln>
            <a:noFill/>
          </a:ln>
        </p:spPr>
      </p:pic>
      <p:sp>
        <p:nvSpPr>
          <p:cNvPr id="176" name="Google Shape;176;p21"/>
          <p:cNvSpPr/>
          <p:nvPr/>
        </p:nvSpPr>
        <p:spPr>
          <a:xfrm>
            <a:off x="-457200" y="685800"/>
            <a:ext cx="9601200" cy="3276600"/>
          </a:xfrm>
          <a:prstGeom prst="rect">
            <a:avLst/>
          </a:prstGeom>
          <a:solidFill>
            <a:schemeClr val="accent1"/>
          </a:solidFill>
          <a:ln w="25400" cap="flat" cmpd="sng">
            <a:solidFill>
              <a:srgbClr val="6B766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77" name="Google Shape;177;p21"/>
          <p:cNvSpPr txBox="1">
            <a:spLocks noGrp="1"/>
          </p:cNvSpPr>
          <p:nvPr>
            <p:ph type="body" idx="1"/>
          </p:nvPr>
        </p:nvSpPr>
        <p:spPr>
          <a:xfrm>
            <a:off x="-152400" y="1143000"/>
            <a:ext cx="9220200" cy="3687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14300" lvl="0" indent="0" algn="l" rtl="0">
              <a:spcBef>
                <a:spcPts val="0"/>
              </a:spcBef>
              <a:spcAft>
                <a:spcPts val="0"/>
              </a:spcAft>
              <a:buSzPts val="2800"/>
              <a:buNone/>
            </a:pPr>
            <a:endParaRPr sz="2800"/>
          </a:p>
          <a:p>
            <a:pPr marL="114300" lvl="0" indent="0" algn="ctr" rtl="0">
              <a:spcBef>
                <a:spcPts val="560"/>
              </a:spcBef>
              <a:spcAft>
                <a:spcPts val="0"/>
              </a:spcAft>
              <a:buSzPts val="2800"/>
              <a:buNone/>
            </a:pPr>
            <a:r>
              <a:rPr lang="en-US" sz="2800"/>
              <a:t>Why do you think God chose to reveal Himself through stories? There are many modes of writing, essays, lists, etc. Why did He choose literature?</a:t>
            </a:r>
            <a:endParaRPr/>
          </a:p>
          <a:p>
            <a:pPr marL="114300" lvl="0" indent="0" algn="ctr" rtl="0">
              <a:spcBef>
                <a:spcPts val="480"/>
              </a:spcBef>
              <a:spcAft>
                <a:spcPts val="0"/>
              </a:spcAft>
              <a:buSzPts val="2400"/>
              <a:buNone/>
            </a:pPr>
            <a:endParaRPr b="1">
              <a:solidFill>
                <a:schemeClr val="dk1"/>
              </a:solidFill>
            </a:endParaRPr>
          </a:p>
        </p:txBody>
      </p:sp>
      <p:sp>
        <p:nvSpPr>
          <p:cNvPr id="178" name="Google Shape;178;p21"/>
          <p:cNvSpPr txBox="1">
            <a:spLocks noGrp="1"/>
          </p:cNvSpPr>
          <p:nvPr>
            <p:ph type="title"/>
          </p:nvPr>
        </p:nvSpPr>
        <p:spPr>
          <a:xfrm>
            <a:off x="-457200" y="408372"/>
            <a:ext cx="9601200" cy="10394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150"/>
              <a:buFont typeface="Book Antiqua"/>
              <a:buNone/>
            </a:pPr>
            <a:r>
              <a:rPr lang="en-US" sz="3150">
                <a:solidFill>
                  <a:schemeClr val="dk1"/>
                </a:solidFill>
              </a:rPr>
              <a:t>WHY DOES THE BIBLE USE A LITERARY FORM?</a:t>
            </a:r>
            <a:endParaRPr sz="315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pothecary">
  <a:themeElements>
    <a:clrScheme name="Apothecary">
      <a:dk1>
        <a:srgbClr val="000000"/>
      </a:dk1>
      <a:lt1>
        <a:srgbClr val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666</Words>
  <Application>Microsoft Office PowerPoint</Application>
  <PresentationFormat>On-screen Show (4:3)</PresentationFormat>
  <Paragraphs>65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Book Antiqua</vt:lpstr>
      <vt:lpstr>Century Gothic</vt:lpstr>
      <vt:lpstr>Arial</vt:lpstr>
      <vt:lpstr>Apothecary</vt:lpstr>
      <vt:lpstr>BIBLICAL LITERATURE</vt:lpstr>
      <vt:lpstr>IS THE BIBLE LITERATURE?</vt:lpstr>
      <vt:lpstr>THE BIBLE AS LITERATURE</vt:lpstr>
      <vt:lpstr>SO, IS THE BIBLE LITERATURE?</vt:lpstr>
      <vt:lpstr>IS THE BIBLE DIVINELY INSPIRED?</vt:lpstr>
      <vt:lpstr>IS THE BIBLE DIVINELY INSPIRED?</vt:lpstr>
      <vt:lpstr>HOW DO WE READ THE BIBLE AS LITERATURE?</vt:lpstr>
      <vt:lpstr>HOW DO WE READ THE BIBLE AS LITERATURE?</vt:lpstr>
      <vt:lpstr>WHY DOES THE BIBLE USE A LITERARY FORM?</vt:lpstr>
      <vt:lpstr>WHY DOES THE BIBLE USE A LITERARY FORM?</vt:lpstr>
      <vt:lpstr>IS THE BIBLE LITERATURE?</vt:lpstr>
      <vt:lpstr>PowerPoint Presentation</vt:lpstr>
      <vt:lpstr>HOW TO READ THE BIBLE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BIBLICAL LITERATURE</dc:title>
  <dc:creator>Jessica Stout</dc:creator>
  <cp:lastModifiedBy>Jessica Stout</cp:lastModifiedBy>
  <cp:revision>1</cp:revision>
  <dcterms:modified xsi:type="dcterms:W3CDTF">2020-01-29T12:53:28Z</dcterms:modified>
</cp:coreProperties>
</file>